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8" r:id="rId5"/>
    <p:sldId id="262" r:id="rId6"/>
    <p:sldId id="263" r:id="rId7"/>
    <p:sldId id="329" r:id="rId8"/>
    <p:sldId id="330" r:id="rId9"/>
    <p:sldId id="331" r:id="rId10"/>
    <p:sldId id="332" r:id="rId11"/>
    <p:sldId id="333" r:id="rId12"/>
    <p:sldId id="304" r:id="rId13"/>
  </p:sldIdLst>
  <p:sldSz cx="9144000" cy="6858000" type="screen4x3"/>
  <p:notesSz cx="6858000" cy="9144000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B"/>
    <a:srgbClr val="008BC5"/>
    <a:srgbClr val="B7B9BA"/>
    <a:srgbClr val="B9C9D0"/>
    <a:srgbClr val="00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753" autoAdjust="0"/>
  </p:normalViewPr>
  <p:slideViewPr>
    <p:cSldViewPr snapToGrid="0" snapToObjects="1" showGuides="1">
      <p:cViewPr>
        <p:scale>
          <a:sx n="96" d="100"/>
          <a:sy n="96" d="100"/>
        </p:scale>
        <p:origin x="-1050" y="-72"/>
      </p:cViewPr>
      <p:guideLst>
        <p:guide orient="horz" pos="2160"/>
        <p:guide orient="horz" pos="1031"/>
        <p:guide orient="horz" pos="3919"/>
        <p:guide orient="horz" pos="912"/>
        <p:guide orient="horz" pos="4035"/>
        <p:guide orient="horz"/>
        <p:guide orient="horz" pos="3788"/>
        <p:guide pos="2880"/>
        <p:guide pos="230"/>
        <p:guide pos="55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-36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DD7AD-7DC9-4468-9D53-E69282090DC0}" type="datetimeFigureOut">
              <a:rPr lang="en-US" smtClean="0">
                <a:latin typeface="Arial" pitchFamily="34" charset="0"/>
              </a:rPr>
              <a:pPr/>
              <a:t>8/19/2016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8FF3-9389-4537-82B5-32AB07A6E6F8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A866212-A13C-426A-870F-66095A586268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23F60FE-262D-4007-9B1B-BAA163FA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7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96" name="Group 195"/>
          <p:cNvGrpSpPr>
            <a:grpSpLocks noChangeAspect="1"/>
          </p:cNvGrpSpPr>
          <p:nvPr userDrawn="1"/>
        </p:nvGrpSpPr>
        <p:grpSpPr bwMode="black">
          <a:xfrm>
            <a:off x="5619751" y="1581490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9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59999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01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44" name="Rectangle 4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Rectangle 44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1600144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Pulp and Performance Chemicals</a:t>
            </a:r>
            <a:endParaRPr lang="en-US" noProof="0"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6372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73775" y="1436400"/>
            <a:ext cx="2270225" cy="4966014"/>
          </a:xfr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412000" y="1600145"/>
            <a:ext cx="6372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1436400"/>
            <a:ext cx="2270225" cy="4966014"/>
          </a:xfr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3976429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00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217916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6076750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60000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505583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51166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6796750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4140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4651166" y="1600713"/>
            <a:ext cx="4140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xed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8424000" cy="22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360000" y="3976713"/>
            <a:ext cx="8424000" cy="22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3213000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6"/>
          </p:nvPr>
        </p:nvSpPr>
        <p:spPr>
          <a:xfrm>
            <a:off x="6066000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" name="Group 195"/>
          <p:cNvGrpSpPr>
            <a:grpSpLocks noChangeAspect="1"/>
          </p:cNvGrpSpPr>
          <p:nvPr userDrawn="1"/>
        </p:nvGrpSpPr>
        <p:grpSpPr bwMode="black">
          <a:xfrm>
            <a:off x="5619751" y="1581490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59999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01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2820478"/>
            <a:ext cx="9144000" cy="4037522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ixed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8424000" cy="14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360000" y="3162602"/>
            <a:ext cx="8424000" cy="14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6"/>
          </p:nvPr>
        </p:nvSpPr>
        <p:spPr>
          <a:xfrm>
            <a:off x="360000" y="4724490"/>
            <a:ext cx="8424000" cy="149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11" name="Rectangle 1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 12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0" y="1436400"/>
            <a:ext cx="9144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30" name="Rectangle 29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 smtClean="0"/>
            </a:p>
          </p:txBody>
        </p:sp>
        <p:grpSp>
          <p:nvGrpSpPr>
            <p:cNvPr id="3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chemeClr val="bg1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Rectangle 27"/>
          <p:cNvSpPr/>
          <p:nvPr userDrawn="1"/>
        </p:nvSpPr>
        <p:spPr>
          <a:xfrm>
            <a:off x="9288780" y="182684"/>
            <a:ext cx="1501140" cy="1187606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900" b="0" baseline="0" dirty="0" smtClean="0">
                <a:solidFill>
                  <a:schemeClr val="tx1"/>
                </a:solidFill>
              </a:rPr>
              <a:t>Make sure </a:t>
            </a:r>
            <a:r>
              <a:rPr lang="en-US" sz="900" b="0" i="1" baseline="0" dirty="0" smtClean="0">
                <a:solidFill>
                  <a:schemeClr val="tx1"/>
                </a:solidFill>
              </a:rPr>
              <a:t>“Tile picture as texture”</a:t>
            </a:r>
            <a:r>
              <a:rPr lang="en-US" sz="900" b="0" baseline="0" dirty="0" smtClean="0">
                <a:solidFill>
                  <a:schemeClr val="tx1"/>
                </a:solidFill>
              </a:rPr>
              <a:t>  is ticked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9" name="Rectangle 28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Rectangle 29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 smtClean="0"/>
            </a:p>
          </p:txBody>
        </p:sp>
        <p:grpSp>
          <p:nvGrpSpPr>
            <p:cNvPr id="34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Rectangle 25"/>
          <p:cNvSpPr/>
          <p:nvPr userDrawn="1"/>
        </p:nvSpPr>
        <p:spPr>
          <a:xfrm>
            <a:off x="9288780" y="182684"/>
            <a:ext cx="1501140" cy="1187606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900" b="0" baseline="0" dirty="0" smtClean="0">
                <a:solidFill>
                  <a:schemeClr val="tx1"/>
                </a:solidFill>
              </a:rPr>
              <a:t>Make sure </a:t>
            </a:r>
            <a:r>
              <a:rPr lang="en-US" sz="900" b="0" i="1" baseline="0" dirty="0" smtClean="0">
                <a:solidFill>
                  <a:schemeClr val="tx1"/>
                </a:solidFill>
              </a:rPr>
              <a:t>“Tile picture as texture”</a:t>
            </a:r>
            <a:r>
              <a:rPr lang="en-US" sz="900" b="0" baseline="0" dirty="0" smtClean="0">
                <a:solidFill>
                  <a:schemeClr val="tx1"/>
                </a:solidFill>
              </a:rPr>
              <a:t>  is ticked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434414"/>
            <a:ext cx="4572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1434414"/>
            <a:ext cx="4572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4001" y="1434414"/>
            <a:ext cx="4499999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4414"/>
            <a:ext cx="5935915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76800" y="1600712"/>
            <a:ext cx="27072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76750" y="1434414"/>
            <a:ext cx="306725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000" y="1600712"/>
            <a:ext cx="5575916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4414"/>
            <a:ext cx="6548368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32000" y="1600712"/>
            <a:ext cx="205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8424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6406014"/>
            <a:ext cx="9144000" cy="451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45"/>
            <a:ext cx="4140000" cy="4608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1" name="Rectangle 30"/>
          <p:cNvSpPr/>
          <p:nvPr userDrawn="1"/>
        </p:nvSpPr>
        <p:spPr bwMode="black">
          <a:xfrm>
            <a:off x="0" y="1429200"/>
            <a:ext cx="9144000" cy="108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44" y="6029487"/>
            <a:ext cx="1202230" cy="25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44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4418490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950490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59999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602317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3217916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217916" y="1602317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6076750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076750" y="1602317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8424000" cy="1027102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3630602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162602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30"/>
          </p:nvPr>
        </p:nvSpPr>
        <p:spPr>
          <a:xfrm>
            <a:off x="360000" y="5192490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4724490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507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07124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649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49124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21"/>
          </p:nvPr>
        </p:nvSpPr>
        <p:spPr>
          <a:xfrm>
            <a:off x="6791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791124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44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5575916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076750" y="2067611"/>
            <a:ext cx="270725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76750" y="1602317"/>
            <a:ext cx="270725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0" y="1600145"/>
            <a:ext cx="270725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2067611"/>
            <a:ext cx="5575916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02317"/>
            <a:ext cx="5575916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59999" y="4443895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3978601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217916" y="4443895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7916" y="3978601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6076750" y="4443895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076750" y="3978601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Horizonta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0" y="1600145"/>
            <a:ext cx="270725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59998" y="2058004"/>
            <a:ext cx="5575917" cy="1016604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1602317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36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59998" y="3622511"/>
            <a:ext cx="5575917" cy="10152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59998" y="3164651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38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359998" y="5194452"/>
            <a:ext cx="5575917" cy="10152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59998" y="4736592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1"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5" imgW="357" imgH="357" progId="">
                  <p:embed/>
                </p:oleObj>
              </mc:Choice>
              <mc:Fallback>
                <p:oleObj name="think-cell Slide" r:id="rId5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31" name="Rectangle 3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1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342900" indent="-342900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45"/>
            <a:ext cx="4140000" cy="4608568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rabicPeriod" startAt="7"/>
              <a:defRPr b="0">
                <a:solidFill>
                  <a:schemeClr val="accent1"/>
                </a:solidFill>
              </a:defRPr>
            </a:lvl1pPr>
            <a:lvl2pPr marL="342900" indent="-342900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360000" y="2067611"/>
            <a:ext cx="8424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067611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11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943419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067611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360000" y="4408713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b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16530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067611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360000" y="3630602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717419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21"/>
          </p:nvPr>
        </p:nvSpPr>
        <p:spPr>
          <a:xfrm>
            <a:off x="360000" y="5182713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4"/>
            <a:ext cx="4140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11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grpSp>
        <p:nvGrpSpPr>
          <p:cNvPr id="5" name="Group 69"/>
          <p:cNvGrpSpPr/>
          <p:nvPr userDrawn="1"/>
        </p:nvGrpSpPr>
        <p:grpSpPr>
          <a:xfrm>
            <a:off x="452334" y="1636711"/>
            <a:ext cx="8331667" cy="4554514"/>
            <a:chOff x="452333" y="1274889"/>
            <a:chExt cx="8331667" cy="322229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2333" y="4497179"/>
              <a:ext cx="8331667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52333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28735" y="1274894"/>
              <a:ext cx="20839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grpSp>
          <p:nvGrpSpPr>
            <p:cNvPr id="13" name="Group 62"/>
            <p:cNvGrpSpPr/>
            <p:nvPr/>
          </p:nvGrpSpPr>
          <p:grpSpPr>
            <a:xfrm>
              <a:off x="813530" y="1274889"/>
              <a:ext cx="7970470" cy="2993966"/>
              <a:chOff x="813530" y="1454889"/>
              <a:chExt cx="7970470" cy="2993966"/>
            </a:xfrm>
          </p:grpSpPr>
          <p:sp>
            <p:nvSpPr>
              <p:cNvPr id="16" name="Rectangle 499"/>
              <p:cNvSpPr>
                <a:spLocks noChangeArrowheads="1"/>
              </p:cNvSpPr>
              <p:nvPr/>
            </p:nvSpPr>
            <p:spPr bwMode="auto">
              <a:xfrm>
                <a:off x="813530" y="1454889"/>
                <a:ext cx="7970470" cy="299269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798765" y="1456156"/>
                <a:ext cx="0" cy="2992699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13600" y="2952505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8575610" y="4311797"/>
              <a:ext cx="208390" cy="15281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619" y="4311797"/>
              <a:ext cx="118622" cy="15281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--</a:t>
              </a:r>
              <a:endParaRPr lang="en-US" sz="1400" dirty="0"/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650" y="2986167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79043" y="6068115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13600" y="1636711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4806000" y="1636711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13600" y="3753502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806000" y="3753502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3335008" y="6194546"/>
            <a:ext cx="5483583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35008" y="1636190"/>
            <a:ext cx="0" cy="4558356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11410" y="1636190"/>
            <a:ext cx="208390" cy="228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grpSp>
        <p:nvGrpSpPr>
          <p:cNvPr id="3" name="Group 62"/>
          <p:cNvGrpSpPr/>
          <p:nvPr/>
        </p:nvGrpSpPr>
        <p:grpSpPr>
          <a:xfrm>
            <a:off x="3696205" y="1636184"/>
            <a:ext cx="5112860" cy="4231789"/>
            <a:chOff x="813530" y="1454890"/>
            <a:chExt cx="7970470" cy="2991436"/>
          </a:xfrm>
        </p:grpSpPr>
        <p:sp>
          <p:nvSpPr>
            <p:cNvPr id="36" name="Rectangle 499"/>
            <p:cNvSpPr>
              <a:spLocks noChangeArrowheads="1"/>
            </p:cNvSpPr>
            <p:nvPr/>
          </p:nvSpPr>
          <p:spPr bwMode="auto">
            <a:xfrm>
              <a:off x="813530" y="1454890"/>
              <a:ext cx="7970470" cy="29893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98765" y="1456155"/>
              <a:ext cx="0" cy="2990171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3599" y="2951241"/>
              <a:ext cx="7970401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8610201" y="5929200"/>
            <a:ext cx="208390" cy="21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3456294" y="5929200"/>
            <a:ext cx="118622" cy="21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--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06325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5335388" y="6071434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0000" y="1600712"/>
            <a:ext cx="27072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452333" y="6194546"/>
            <a:ext cx="6096035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2333" y="1636190"/>
            <a:ext cx="0" cy="4558356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8735" y="1636190"/>
            <a:ext cx="208390" cy="228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grpSp>
        <p:nvGrpSpPr>
          <p:cNvPr id="27" name="Group 62"/>
          <p:cNvGrpSpPr/>
          <p:nvPr/>
        </p:nvGrpSpPr>
        <p:grpSpPr>
          <a:xfrm>
            <a:off x="813530" y="1636184"/>
            <a:ext cx="5764944" cy="4231789"/>
            <a:chOff x="813530" y="1454890"/>
            <a:chExt cx="7970470" cy="2991436"/>
          </a:xfrm>
        </p:grpSpPr>
        <p:sp>
          <p:nvSpPr>
            <p:cNvPr id="36" name="Rectangle 499"/>
            <p:cNvSpPr>
              <a:spLocks noChangeArrowheads="1"/>
            </p:cNvSpPr>
            <p:nvPr/>
          </p:nvSpPr>
          <p:spPr bwMode="auto">
            <a:xfrm>
              <a:off x="813530" y="1454890"/>
              <a:ext cx="7970470" cy="29893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98765" y="1456155"/>
              <a:ext cx="0" cy="2990171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3599" y="2951241"/>
              <a:ext cx="7970401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339978" y="5929200"/>
            <a:ext cx="208390" cy="21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73619" y="5929200"/>
            <a:ext cx="118622" cy="21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--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3650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773992" y="6071434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5"/>
          </p:nvPr>
        </p:nvSpPr>
        <p:spPr>
          <a:xfrm>
            <a:off x="6732000" y="1600712"/>
            <a:ext cx="205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grpSp>
        <p:nvGrpSpPr>
          <p:cNvPr id="14" name="Group 55"/>
          <p:cNvGrpSpPr/>
          <p:nvPr userDrawn="1"/>
        </p:nvGrpSpPr>
        <p:grpSpPr>
          <a:xfrm>
            <a:off x="4752146" y="1636184"/>
            <a:ext cx="4031854" cy="4558362"/>
            <a:chOff x="4752146" y="1274890"/>
            <a:chExt cx="4031854" cy="322228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752146" y="4497179"/>
              <a:ext cx="4027569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752146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9"/>
            <p:cNvGrpSpPr/>
            <p:nvPr/>
          </p:nvGrpSpPr>
          <p:grpSpPr>
            <a:xfrm>
              <a:off x="5113343" y="1274890"/>
              <a:ext cx="3666372" cy="2989333"/>
              <a:chOff x="813530" y="1454890"/>
              <a:chExt cx="7970470" cy="2989333"/>
            </a:xfrm>
          </p:grpSpPr>
          <p:sp>
            <p:nvSpPr>
              <p:cNvPr id="23" name="Rectangle 499"/>
              <p:cNvSpPr>
                <a:spLocks noChangeArrowheads="1"/>
              </p:cNvSpPr>
              <p:nvPr/>
            </p:nvSpPr>
            <p:spPr bwMode="auto">
              <a:xfrm>
                <a:off x="813530" y="1454890"/>
                <a:ext cx="7970470" cy="298933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798765" y="1456156"/>
                <a:ext cx="0" cy="2988067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13600" y="2950189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828549" y="1274894"/>
              <a:ext cx="20839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75610" y="4309607"/>
              <a:ext cx="208390" cy="15269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3433" y="4309607"/>
              <a:ext cx="118622" cy="15269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--</a:t>
              </a:r>
              <a:endParaRPr lang="en-US" sz="1400" dirty="0"/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23462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40159" y="6071434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4"/>
            <a:ext cx="4140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2"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5" imgW="357" imgH="357" progId="">
                  <p:embed/>
                </p:oleObj>
              </mc:Choice>
              <mc:Fallback>
                <p:oleObj name="think-cell Slide" r:id="rId5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Pulp and Performance Chemicals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4"/>
            <a:ext cx="4140000" cy="4608569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+mj-lt"/>
              <a:buNone/>
              <a:defRPr sz="1600"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4000" y="1600144"/>
            <a:ext cx="4140000" cy="4608569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 startAt="7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600"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1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6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4"/>
          <p:cNvSpPr>
            <a:spLocks noGrp="1" noChangeAspect="1"/>
          </p:cNvSpPr>
          <p:nvPr>
            <p:ph type="media" sz="quarter" idx="12" hasCustomPrompt="1"/>
          </p:nvPr>
        </p:nvSpPr>
        <p:spPr bwMode="auto">
          <a:xfrm>
            <a:off x="1219974" y="1434414"/>
            <a:ext cx="6704053" cy="4964400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9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44" y="6029487"/>
            <a:ext cx="1202230" cy="25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 smtClean="0"/>
            </a:p>
          </p:txBody>
        </p:sp>
        <p:grpSp>
          <p:nvGrpSpPr>
            <p:cNvPr id="34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36" name="Group 135"/>
          <p:cNvGrpSpPr>
            <a:grpSpLocks noChangeAspect="1"/>
          </p:cNvGrpSpPr>
          <p:nvPr userDrawn="1"/>
        </p:nvGrpSpPr>
        <p:grpSpPr bwMode="black">
          <a:xfrm>
            <a:off x="5619751" y="1581490"/>
            <a:ext cx="3228853" cy="604800"/>
            <a:chOff x="1427163" y="-1920875"/>
            <a:chExt cx="7881938" cy="1476375"/>
          </a:xfrm>
        </p:grpSpPr>
        <p:sp>
          <p:nvSpPr>
            <p:cNvPr id="13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9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14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3" name="Title 1"/>
          <p:cNvSpPr>
            <a:spLocks noGrp="1"/>
          </p:cNvSpPr>
          <p:nvPr>
            <p:ph type="ctrTitle"/>
          </p:nvPr>
        </p:nvSpPr>
        <p:spPr>
          <a:xfrm>
            <a:off x="359999" y="360000"/>
            <a:ext cx="7298102" cy="10878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5" name="Straight Connector 13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44" y="6029487"/>
            <a:ext cx="1202230" cy="25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4"/>
            <a:ext cx="8424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5" imgW="357" imgH="357" progId="">
                  <p:embed/>
                </p:oleObj>
              </mc:Choice>
              <mc:Fallback>
                <p:oleObj name="think-cell Slide" r:id="rId5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3" name="Rectangle 22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00144"/>
            <a:ext cx="8426268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itle 8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marL="541338" indent="-541338">
              <a:buFont typeface="+mj-lt"/>
              <a:buAutoNum type="arabicPeriod"/>
              <a:tabLst>
                <a:tab pos="541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Pulp and Performance Chemicals</a:t>
            </a:r>
            <a:endParaRPr lang="en-US" noProof="0" dirty="0"/>
          </a:p>
        </p:txBody>
      </p:sp>
      <p:grpSp>
        <p:nvGrpSpPr>
          <p:cNvPr id="80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81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0" name="Rectangle 39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1600144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Pulp and Performance Chemicals</a:t>
            </a:r>
            <a:endParaRPr lang="en-US" noProof="0" dirty="0"/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Pale Turquoi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43" name="Rectangle 42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4" name="Rectangle 43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1600144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Pulp and Performance Chemicals</a:t>
            </a:r>
            <a:endParaRPr lang="en-US" noProof="0"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0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4" y="5999874"/>
            <a:ext cx="1202230" cy="2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0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57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58" imgW="357" imgH="357" progId="">
                  <p:embed/>
                </p:oleObj>
              </mc:Choice>
              <mc:Fallback>
                <p:oleObj name="think-cell Slide" r:id="rId58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5" name="Rectangle 24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 25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 bwMode="black">
          <a:xfrm>
            <a:off x="0" y="1425600"/>
            <a:ext cx="9144000" cy="10800"/>
          </a:xfrm>
          <a:prstGeom prst="rect">
            <a:avLst/>
          </a:prstGeom>
          <a:solidFill>
            <a:srgbClr val="B7B9BA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00144"/>
            <a:ext cx="8424000" cy="4608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9375" y="6597822"/>
            <a:ext cx="4130339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en-US" sz="10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smtClean="0"/>
              <a:t>Pulp and Performance Chemicals</a:t>
            </a:r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000" y="6597822"/>
            <a:ext cx="252000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nl-NL" sz="1000" b="1" kern="1200" smtClean="0">
                <a:solidFill>
                  <a:srgbClr val="8686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91" name="Group 33"/>
          <p:cNvGrpSpPr>
            <a:grpSpLocks noChangeAspect="1"/>
          </p:cNvGrpSpPr>
          <p:nvPr/>
        </p:nvGrpSpPr>
        <p:grpSpPr bwMode="black">
          <a:xfrm>
            <a:off x="7015590" y="372869"/>
            <a:ext cx="1779160" cy="2592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92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00" r:id="rId3"/>
    <p:sldLayoutId id="2147483677" r:id="rId4"/>
    <p:sldLayoutId id="2147483676" r:id="rId5"/>
    <p:sldLayoutId id="2147483650" r:id="rId6"/>
    <p:sldLayoutId id="2147483651" r:id="rId7"/>
    <p:sldLayoutId id="2147483679" r:id="rId8"/>
    <p:sldLayoutId id="2147483680" r:id="rId9"/>
    <p:sldLayoutId id="2147483682" r:id="rId10"/>
    <p:sldLayoutId id="2147483663" r:id="rId11"/>
    <p:sldLayoutId id="2147483708" r:id="rId12"/>
    <p:sldLayoutId id="2147483652" r:id="rId13"/>
    <p:sldLayoutId id="2147483697" r:id="rId14"/>
    <p:sldLayoutId id="2147483684" r:id="rId15"/>
    <p:sldLayoutId id="2147483689" r:id="rId16"/>
    <p:sldLayoutId id="2147483709" r:id="rId17"/>
    <p:sldLayoutId id="2147483713" r:id="rId18"/>
    <p:sldLayoutId id="2147483714" r:id="rId19"/>
    <p:sldLayoutId id="2147483715" r:id="rId20"/>
    <p:sldLayoutId id="2147483665" r:id="rId21"/>
    <p:sldLayoutId id="2147483704" r:id="rId22"/>
    <p:sldLayoutId id="2147483703" r:id="rId23"/>
    <p:sldLayoutId id="2147483666" r:id="rId24"/>
    <p:sldLayoutId id="2147483664" r:id="rId25"/>
    <p:sldLayoutId id="2147483690" r:id="rId26"/>
    <p:sldLayoutId id="2147483692" r:id="rId27"/>
    <p:sldLayoutId id="2147483686" r:id="rId28"/>
    <p:sldLayoutId id="2147483660" r:id="rId29"/>
    <p:sldLayoutId id="2147483653" r:id="rId30"/>
    <p:sldLayoutId id="2147483716" r:id="rId31"/>
    <p:sldLayoutId id="2147483685" r:id="rId32"/>
    <p:sldLayoutId id="2147483717" r:id="rId33"/>
    <p:sldLayoutId id="2147483687" r:id="rId34"/>
    <p:sldLayoutId id="2147483693" r:id="rId35"/>
    <p:sldLayoutId id="2147483695" r:id="rId36"/>
    <p:sldLayoutId id="2147483694" r:id="rId37"/>
    <p:sldLayoutId id="2147483698" r:id="rId38"/>
    <p:sldLayoutId id="2147483699" r:id="rId39"/>
    <p:sldLayoutId id="2147483672" r:id="rId40"/>
    <p:sldLayoutId id="2147483673" r:id="rId41"/>
    <p:sldLayoutId id="2147483718" r:id="rId42"/>
    <p:sldLayoutId id="2147483719" r:id="rId43"/>
    <p:sldLayoutId id="2147483674" r:id="rId44"/>
    <p:sldLayoutId id="2147483669" r:id="rId45"/>
    <p:sldLayoutId id="2147483691" r:id="rId46"/>
    <p:sldLayoutId id="2147483670" r:id="rId47"/>
    <p:sldLayoutId id="2147483671" r:id="rId48"/>
    <p:sldLayoutId id="2147483654" r:id="rId49"/>
    <p:sldLayoutId id="2147483661" r:id="rId50"/>
    <p:sldLayoutId id="2147483701" r:id="rId51"/>
    <p:sldLayoutId id="2147483705" r:id="rId52"/>
    <p:sldLayoutId id="2147483655" r:id="rId53"/>
    <p:sldLayoutId id="2147483675" r:id="rId54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500"/>
        </a:lnSpc>
        <a:spcBef>
          <a:spcPct val="0"/>
        </a:spcBef>
        <a:buNone/>
        <a:defRPr lang="en-GB" sz="2500" b="1" kern="0">
          <a:solidFill>
            <a:schemeClr val="accent1"/>
          </a:solidFill>
          <a:latin typeface="Arial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92BB"/>
                </a:solidFill>
              </a:rPr>
              <a:t>Обращение с </a:t>
            </a:r>
            <a:r>
              <a:rPr lang="en-US" sz="3200" dirty="0">
                <a:solidFill>
                  <a:srgbClr val="0092BB"/>
                </a:solidFill>
              </a:rPr>
              <a:t>Expancel DE</a:t>
            </a:r>
            <a:r>
              <a:rPr lang="ru-RU" sz="3200" dirty="0">
                <a:solidFill>
                  <a:srgbClr val="0092BB"/>
                </a:solidFill>
              </a:rPr>
              <a:t> без пыли</a:t>
            </a:r>
            <a:endParaRPr lang="en-US" sz="3200" dirty="0">
              <a:solidFill>
                <a:srgbClr val="0092B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44" y="6029487"/>
            <a:ext cx="1202230" cy="250677"/>
          </a:xfrm>
          <a:prstGeom prst="rect">
            <a:avLst/>
          </a:prstGeom>
        </p:spPr>
      </p:pic>
      <p:pic>
        <p:nvPicPr>
          <p:cNvPr id="8" name="Picture 17" descr="20090526_0857_dammfritt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/>
          <a:srcRect t="4146" b="30176"/>
          <a:stretch/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05" y="6035251"/>
            <a:ext cx="1202230" cy="24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Портативная система подачи</a:t>
            </a:r>
            <a:r>
              <a:rPr lang="en-US" dirty="0">
                <a:solidFill>
                  <a:srgbClr val="0092BB"/>
                </a:solidFill>
              </a:rPr>
              <a:t> </a:t>
            </a:r>
            <a:br>
              <a:rPr lang="en-US" dirty="0">
                <a:solidFill>
                  <a:srgbClr val="0092BB"/>
                </a:solidFill>
              </a:rPr>
            </a:br>
            <a:r>
              <a:rPr lang="en-US" dirty="0">
                <a:solidFill>
                  <a:srgbClr val="0092BB"/>
                </a:solidFill>
              </a:rPr>
              <a:t>Expancel DE/DET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2E77-CED1-4E84-91C2-4E0176ECD4F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0000" y="1600144"/>
            <a:ext cx="3595774" cy="984030"/>
          </a:xfrm>
        </p:spPr>
        <p:txBody>
          <a:bodyPr/>
          <a:lstStyle/>
          <a:p>
            <a:r>
              <a:rPr lang="ru-RU" dirty="0"/>
              <a:t>Объем около</a:t>
            </a:r>
            <a:r>
              <a:rPr lang="en-GB" dirty="0"/>
              <a:t> 500 </a:t>
            </a:r>
            <a:r>
              <a:rPr lang="ru-RU" dirty="0" smtClean="0"/>
              <a:t>л</a:t>
            </a:r>
            <a:r>
              <a:rPr lang="sv-SE" dirty="0" smtClean="0"/>
              <a:t>.</a:t>
            </a:r>
          </a:p>
          <a:p>
            <a:r>
              <a:rPr lang="ru-RU" dirty="0"/>
              <a:t>Оборудование установлено</a:t>
            </a:r>
            <a:r>
              <a:rPr lang="en-GB" dirty="0"/>
              <a:t> </a:t>
            </a:r>
          </a:p>
          <a:p>
            <a:r>
              <a:rPr lang="ru-RU" dirty="0"/>
              <a:t>на паллету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1392726" y="3421857"/>
            <a:ext cx="1817589" cy="352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Контроль уровня</a:t>
            </a:r>
            <a:endParaRPr lang="en-GB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26" y="1632935"/>
            <a:ext cx="3443174" cy="4609116"/>
          </a:xfrm>
          <a:prstGeom prst="rect">
            <a:avLst/>
          </a:prstGeom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1371026" y="4501956"/>
            <a:ext cx="1817589" cy="614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dirty="0"/>
              <a:t>Мембранный насос</a:t>
            </a:r>
            <a:endParaRPr lang="en-GB" dirty="0"/>
          </a:p>
        </p:txBody>
      </p:sp>
      <p:cxnSp>
        <p:nvCxnSpPr>
          <p:cNvPr id="5" name="Rak pil 4"/>
          <p:cNvCxnSpPr/>
          <p:nvPr/>
        </p:nvCxnSpPr>
        <p:spPr>
          <a:xfrm>
            <a:off x="3238500" y="4757708"/>
            <a:ext cx="1266876" cy="47627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 txBox="1">
            <a:spLocks/>
          </p:cNvSpPr>
          <p:nvPr/>
        </p:nvSpPr>
        <p:spPr>
          <a:xfrm>
            <a:off x="6858000" y="5048220"/>
            <a:ext cx="2027583" cy="577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Впускной клапан для воздуха</a:t>
            </a:r>
            <a:endParaRPr lang="en-GB" dirty="0"/>
          </a:p>
          <a:p>
            <a:endParaRPr lang="en-US" dirty="0" smtClean="0"/>
          </a:p>
        </p:txBody>
      </p:sp>
      <p:cxnSp>
        <p:nvCxnSpPr>
          <p:cNvPr id="16" name="Rak pil 15"/>
          <p:cNvCxnSpPr/>
          <p:nvPr/>
        </p:nvCxnSpPr>
        <p:spPr>
          <a:xfrm flipH="1" flipV="1">
            <a:off x="5788819" y="4893469"/>
            <a:ext cx="973934" cy="30242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V="1">
            <a:off x="3162300" y="3143250"/>
            <a:ext cx="1974113" cy="42627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2E77-CED1-4E84-91C2-4E0176ECD4FC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Pulp </a:t>
            </a:r>
            <a:r>
              <a:rPr lang="nl-NL" dirty="0" err="1" smtClean="0"/>
              <a:t>and</a:t>
            </a:r>
            <a:r>
              <a:rPr lang="nl-NL" dirty="0" smtClean="0"/>
              <a:t> Performance Chemicals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Портативная система подачи</a:t>
            </a:r>
            <a:r>
              <a:rPr lang="en-US" dirty="0">
                <a:solidFill>
                  <a:srgbClr val="0092BB"/>
                </a:solidFill>
              </a:rPr>
              <a:t> </a:t>
            </a:r>
            <a:br>
              <a:rPr lang="en-US" dirty="0">
                <a:solidFill>
                  <a:srgbClr val="0092BB"/>
                </a:solidFill>
              </a:rPr>
            </a:br>
            <a:r>
              <a:rPr lang="en-US" dirty="0">
                <a:solidFill>
                  <a:srgbClr val="0092BB"/>
                </a:solidFill>
              </a:rPr>
              <a:t>Expancel DE/DET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6" y="1546987"/>
            <a:ext cx="3493148" cy="4676013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00102" y="3413760"/>
            <a:ext cx="1071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Бункер</a:t>
            </a:r>
            <a:endParaRPr lang="en-GB" sz="1600" b="1" dirty="0"/>
          </a:p>
          <a:p>
            <a:pPr>
              <a:spcBef>
                <a:spcPct val="50000"/>
              </a:spcBef>
            </a:pPr>
            <a:endParaRPr lang="en-GB" sz="1600" b="1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733674" y="3214896"/>
            <a:ext cx="1533525" cy="37602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78631" y="1795077"/>
            <a:ext cx="2034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Камеры фильтрации</a:t>
            </a:r>
            <a:endParaRPr lang="en-GB" sz="1600" b="1" dirty="0"/>
          </a:p>
          <a:p>
            <a:pPr algn="r">
              <a:spcBef>
                <a:spcPct val="50000"/>
              </a:spcBef>
            </a:pPr>
            <a:endParaRPr lang="en-GB" sz="1600" b="1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2686049" y="2078623"/>
            <a:ext cx="1466403" cy="1284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487038" y="1790911"/>
            <a:ext cx="1711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Кронштейн для </a:t>
            </a:r>
            <a:r>
              <a:rPr lang="ru-RU" sz="1600" b="1" dirty="0" smtClean="0"/>
              <a:t>мешка</a:t>
            </a:r>
            <a:endParaRPr lang="en-GB" sz="1600" b="1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991548" y="1940927"/>
            <a:ext cx="1533170" cy="137696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407944" y="2981071"/>
            <a:ext cx="2278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/>
              <a:t>Expancel DE/DET</a:t>
            </a:r>
            <a:endParaRPr lang="en-GB" sz="1600" b="1" dirty="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5714205" y="3159873"/>
            <a:ext cx="6556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650038" y="4149106"/>
            <a:ext cx="1965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Прокалывающая </a:t>
            </a:r>
            <a:r>
              <a:rPr lang="ru-RU" sz="1600" b="1" dirty="0" smtClean="0"/>
              <a:t>насадка</a:t>
            </a:r>
            <a:endParaRPr lang="en-GB" sz="1600" b="1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5604734" y="4447590"/>
            <a:ext cx="1045302" cy="2157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299200" y="5230193"/>
            <a:ext cx="273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Гибкий металлический </a:t>
            </a:r>
            <a:r>
              <a:rPr lang="ru-RU" sz="1600" b="1" dirty="0" smtClean="0"/>
              <a:t>шланг</a:t>
            </a:r>
            <a:endParaRPr lang="en-GB" sz="1600" b="1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5495924" y="5194586"/>
            <a:ext cx="803274" cy="2923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70750" y="4772993"/>
            <a:ext cx="190023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lang="ru-RU" sz="1600" b="1" dirty="0"/>
              <a:t>Перистальтический насос</a:t>
            </a:r>
            <a:r>
              <a:rPr lang="en-GB" sz="1600" b="1" dirty="0"/>
              <a:t> 220 V </a:t>
            </a:r>
            <a:endParaRPr lang="ru-RU" sz="1600" b="1" dirty="0"/>
          </a:p>
          <a:p>
            <a:pPr algn="r">
              <a:spcBef>
                <a:spcPct val="10000"/>
              </a:spcBef>
            </a:pPr>
            <a:r>
              <a:rPr lang="en-GB" sz="1600" b="1" dirty="0"/>
              <a:t>(0-300</a:t>
            </a:r>
            <a:r>
              <a:rPr lang="ru-RU" sz="1600" b="1" dirty="0"/>
              <a:t> об\мин</a:t>
            </a:r>
            <a:r>
              <a:rPr lang="en-GB" sz="1600" b="1" dirty="0"/>
              <a:t>)</a:t>
            </a:r>
          </a:p>
          <a:p>
            <a:pPr algn="r">
              <a:spcBef>
                <a:spcPct val="10000"/>
              </a:spcBef>
            </a:pPr>
            <a:endParaRPr lang="en-GB" sz="1600" b="1" dirty="0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533651" y="5194587"/>
            <a:ext cx="395287" cy="14619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Мешок с</a:t>
            </a:r>
            <a:r>
              <a:rPr lang="en-US" dirty="0"/>
              <a:t> Expancel</a:t>
            </a:r>
            <a:r>
              <a:rPr lang="ru-RU" dirty="0"/>
              <a:t> </a:t>
            </a:r>
            <a:r>
              <a:rPr lang="en-US" dirty="0"/>
              <a:t>DE/DET</a:t>
            </a:r>
            <a:r>
              <a:rPr lang="ru-RU" dirty="0"/>
              <a:t> подвешен на</a:t>
            </a:r>
            <a:r>
              <a:rPr lang="en-US" dirty="0"/>
              <a:t> </a:t>
            </a:r>
            <a:r>
              <a:rPr lang="ru-RU" dirty="0"/>
              <a:t>кронштейн</a:t>
            </a:r>
            <a:r>
              <a:rPr lang="en-US" dirty="0"/>
              <a:t>, </a:t>
            </a:r>
            <a:r>
              <a:rPr lang="ru-RU" dirty="0"/>
              <a:t>проколот насадкой</a:t>
            </a:r>
            <a:r>
              <a:rPr lang="en-US" dirty="0"/>
              <a:t> </a:t>
            </a:r>
            <a:r>
              <a:rPr lang="ru-RU" dirty="0"/>
              <a:t>и продукт перекачивается мембранным насосом в бункер без образования пыли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Обращение с</a:t>
            </a:r>
            <a:r>
              <a:rPr lang="en-US" dirty="0">
                <a:solidFill>
                  <a:srgbClr val="0092BB"/>
                </a:solidFill>
              </a:rPr>
              <a:t> Expancel DE</a:t>
            </a:r>
            <a:r>
              <a:rPr lang="ru-RU" dirty="0">
                <a:solidFill>
                  <a:srgbClr val="0092BB"/>
                </a:solidFill>
              </a:rPr>
              <a:t> без пыли</a:t>
            </a:r>
            <a:endParaRPr lang="en-US" dirty="0">
              <a:solidFill>
                <a:srgbClr val="0092BB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latshållare för bild 1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46" r="-8809" b="10687"/>
          <a:stretch/>
        </p:blipFill>
        <p:spPr>
          <a:xfrm>
            <a:off x="5015476" y="1434414"/>
            <a:ext cx="4499999" cy="4964400"/>
          </a:xfrm>
        </p:spPr>
      </p:pic>
    </p:spTree>
    <p:extLst>
      <p:ext uri="{BB962C8B-B14F-4D97-AF65-F5344CB8AC3E}">
        <p14:creationId xmlns:p14="http://schemas.microsoft.com/office/powerpoint/2010/main" val="2386948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Чтобы обеспечить непрерывную подачу</a:t>
            </a:r>
            <a:r>
              <a:rPr lang="en-US" dirty="0"/>
              <a:t> Expancel DE/DET </a:t>
            </a:r>
            <a:r>
              <a:rPr lang="ru-RU" dirty="0"/>
              <a:t>в таких областях применения, как эмульсионные ВВ</a:t>
            </a:r>
            <a:r>
              <a:rPr lang="en-US" dirty="0"/>
              <a:t>, </a:t>
            </a:r>
            <a:r>
              <a:rPr lang="ru-RU" dirty="0"/>
              <a:t>следует выбрать перистальтический насос. </a:t>
            </a:r>
          </a:p>
          <a:p>
            <a:endParaRPr lang="ru-RU" dirty="0"/>
          </a:p>
          <a:p>
            <a:r>
              <a:rPr lang="ru-RU" dirty="0"/>
              <a:t>Это обеспечивает</a:t>
            </a:r>
            <a:r>
              <a:rPr lang="en-US" dirty="0"/>
              <a:t> </a:t>
            </a:r>
            <a:r>
              <a:rPr lang="ru-RU" dirty="0"/>
              <a:t>равномерную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точную</a:t>
            </a:r>
            <a:r>
              <a:rPr lang="en-US" dirty="0"/>
              <a:t> </a:t>
            </a:r>
            <a:r>
              <a:rPr lang="ru-RU" dirty="0"/>
              <a:t>подачу.</a:t>
            </a:r>
          </a:p>
          <a:p>
            <a:endParaRPr lang="en-US" dirty="0"/>
          </a:p>
          <a:p>
            <a:r>
              <a:rPr lang="ru-RU" dirty="0"/>
              <a:t>Что касается транспортировки партий </a:t>
            </a:r>
            <a:r>
              <a:rPr lang="en-US" dirty="0"/>
              <a:t>DE/DET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дешевле</a:t>
            </a:r>
            <a:r>
              <a:rPr lang="en-US" dirty="0"/>
              <a:t> </a:t>
            </a:r>
            <a:r>
              <a:rPr lang="ru-RU" dirty="0"/>
              <a:t>использовать</a:t>
            </a:r>
            <a:r>
              <a:rPr lang="en-US" dirty="0"/>
              <a:t> </a:t>
            </a:r>
            <a:r>
              <a:rPr lang="ru-RU" dirty="0"/>
              <a:t>мембранный</a:t>
            </a:r>
            <a:r>
              <a:rPr lang="en-US" dirty="0"/>
              <a:t> </a:t>
            </a:r>
            <a:r>
              <a:rPr lang="ru-RU" dirty="0"/>
              <a:t>насос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Обращение с</a:t>
            </a:r>
            <a:r>
              <a:rPr lang="en-US" dirty="0">
                <a:solidFill>
                  <a:srgbClr val="0092BB"/>
                </a:solidFill>
              </a:rPr>
              <a:t> Expancel DE</a:t>
            </a:r>
            <a:r>
              <a:rPr lang="ru-RU" dirty="0">
                <a:solidFill>
                  <a:srgbClr val="0092BB"/>
                </a:solidFill>
              </a:rPr>
              <a:t> без пыли</a:t>
            </a:r>
            <a:endParaRPr lang="en-US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20090526_0850_slangpump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13206" b="132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3076685" y="5279300"/>
            <a:ext cx="1452283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Различные размеры:</a:t>
            </a:r>
            <a:endParaRPr lang="en-GB" sz="1600" b="1" dirty="0"/>
          </a:p>
          <a:p>
            <a:pPr algn="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Ø 12,7 </a:t>
            </a:r>
            <a:r>
              <a:rPr lang="ru-RU" sz="1600" b="1" dirty="0">
                <a:cs typeface="Arial" charset="0"/>
              </a:rPr>
              <a:t>мм</a:t>
            </a:r>
            <a:endParaRPr lang="en-US" sz="1600" b="1" dirty="0">
              <a:cs typeface="Arial" charset="0"/>
            </a:endParaRPr>
          </a:p>
          <a:p>
            <a:pPr algn="r">
              <a:spcBef>
                <a:spcPct val="50000"/>
              </a:spcBef>
            </a:pPr>
            <a:r>
              <a:rPr lang="en-US" sz="1600" b="1" dirty="0"/>
              <a:t>Ø 25,4 </a:t>
            </a:r>
            <a:r>
              <a:rPr lang="ru-RU" sz="1600" b="1" dirty="0"/>
              <a:t>мм</a:t>
            </a:r>
            <a:endParaRPr lang="en-US" sz="1600" b="1" dirty="0"/>
          </a:p>
          <a:p>
            <a:pPr algn="r"/>
            <a:endParaRPr lang="en-US" sz="1600" b="1" dirty="0" smtClean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4224130" y="2689410"/>
            <a:ext cx="2606976" cy="258988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7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Обращение с</a:t>
            </a:r>
            <a:r>
              <a:rPr lang="en-US" dirty="0">
                <a:solidFill>
                  <a:srgbClr val="0092BB"/>
                </a:solidFill>
              </a:rPr>
              <a:t> Expancel DE</a:t>
            </a:r>
            <a:r>
              <a:rPr lang="ru-RU" dirty="0">
                <a:solidFill>
                  <a:srgbClr val="0092BB"/>
                </a:solidFill>
              </a:rPr>
              <a:t> без пыли</a:t>
            </a:r>
            <a:endParaRPr lang="en-US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При использовании перистальтического насоса</a:t>
            </a:r>
            <a:r>
              <a:rPr lang="en-US" dirty="0"/>
              <a:t>, Expancel DE/DET</a:t>
            </a:r>
            <a:r>
              <a:rPr lang="ru-RU" dirty="0"/>
              <a:t> </a:t>
            </a:r>
            <a:r>
              <a:rPr lang="ru-RU" dirty="0" err="1"/>
              <a:t>деаэрируется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становится менее пыльным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приобретает вид</a:t>
            </a:r>
            <a:r>
              <a:rPr lang="en-US" dirty="0"/>
              <a:t> </a:t>
            </a:r>
            <a:r>
              <a:rPr lang="ru-RU" dirty="0"/>
              <a:t>взбитых сливок.</a:t>
            </a:r>
            <a:endParaRPr lang="en-US" dirty="0"/>
          </a:p>
          <a:p>
            <a:endParaRPr lang="en-US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20090526_0857_dammfritt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print"/>
          <a:srcRect l="9812" r="98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838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На</a:t>
            </a:r>
            <a:r>
              <a:rPr lang="en-US" dirty="0"/>
              <a:t> </a:t>
            </a:r>
            <a:r>
              <a:rPr lang="ru-RU" dirty="0"/>
              <a:t>перистальтическом насосе могут быть использованы шланги с различным диаметром</a:t>
            </a:r>
            <a:r>
              <a:rPr lang="en-US" dirty="0"/>
              <a:t>, </a:t>
            </a:r>
            <a:r>
              <a:rPr lang="ru-RU" dirty="0"/>
              <a:t>в зависимости</a:t>
            </a:r>
            <a:r>
              <a:rPr lang="en-US" dirty="0"/>
              <a:t> </a:t>
            </a:r>
            <a:r>
              <a:rPr lang="ru-RU" dirty="0"/>
              <a:t>от норм </a:t>
            </a:r>
            <a:r>
              <a:rPr lang="ru-RU" dirty="0" smtClean="0"/>
              <a:t>подачи</a:t>
            </a:r>
            <a:endParaRPr lang="en-US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Обращение с</a:t>
            </a:r>
            <a:r>
              <a:rPr lang="en-US" dirty="0">
                <a:solidFill>
                  <a:srgbClr val="0092BB"/>
                </a:solidFill>
              </a:rPr>
              <a:t> Expancel DE</a:t>
            </a:r>
            <a:r>
              <a:rPr lang="ru-RU" dirty="0">
                <a:solidFill>
                  <a:srgbClr val="0092BB"/>
                </a:solidFill>
              </a:rPr>
              <a:t> без пыли</a:t>
            </a:r>
            <a:endParaRPr lang="en-US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20090526_0864_slangpump_öppen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6114" b="61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929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2BB"/>
                </a:solidFill>
              </a:rPr>
              <a:t>Калибровочная кривая</a:t>
            </a:r>
            <a:r>
              <a:rPr lang="en-US" dirty="0">
                <a:solidFill>
                  <a:srgbClr val="0092BB"/>
                </a:solidFill>
              </a:rPr>
              <a:t> </a:t>
            </a:r>
            <a:r>
              <a:rPr lang="ru-RU" dirty="0">
                <a:solidFill>
                  <a:srgbClr val="0092BB"/>
                </a:solidFill>
              </a:rPr>
              <a:t>для перистальтического насоса</a:t>
            </a:r>
            <a:endParaRPr lang="en-US" dirty="0">
              <a:solidFill>
                <a:srgbClr val="0092BB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Pulp and Performance Chemicals</a:t>
            </a:r>
            <a:endParaRPr lang="nl-NL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Platshållare för diagram 7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26776272"/>
              </p:ext>
            </p:extLst>
          </p:nvPr>
        </p:nvGraphicFramePr>
        <p:xfrm>
          <a:off x="1301750" y="2071688"/>
          <a:ext cx="6540500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Worksheet" r:id="rId4" imgW="11696767" imgH="7039073" progId="Excel.Sheet.8">
                  <p:embed/>
                </p:oleObj>
              </mc:Choice>
              <mc:Fallback>
                <p:oleObj name="Worksheet" r:id="rId4" imgW="11696767" imgH="7039073" progId="Excel.Sheet.8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071688"/>
                        <a:ext cx="6540500" cy="393541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53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_Template_4x3_Turquoise">
  <a:themeElements>
    <a:clrScheme name="AN Turquoise march 2013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0092BB"/>
      </a:accent1>
      <a:accent2>
        <a:srgbClr val="55BECF"/>
      </a:accent2>
      <a:accent3>
        <a:srgbClr val="CECD00"/>
      </a:accent3>
      <a:accent4>
        <a:srgbClr val="96BF0D"/>
      </a:accent4>
      <a:accent5>
        <a:srgbClr val="D3DE89"/>
      </a:accent5>
      <a:accent6>
        <a:srgbClr val="FFF598"/>
      </a:accent6>
      <a:hlink>
        <a:srgbClr val="008BC5"/>
      </a:hlink>
      <a:folHlink>
        <a:srgbClr val="005192"/>
      </a:folHlink>
    </a:clrScheme>
    <a:fontScheme name="Gener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pplication xmlns="3f9d2f2a-dab6-477c-9ff9-a17a8ef1facc">Handling</Application>
    <Product xmlns="3f9d2f2a-dab6-477c-9ff9-a17a8ef1facc" xsi:nil="true"/>
    <_x0022_Type_x0022_ xmlns="3f9d2f2a-dab6-477c-9ff9-a17a8ef1facc">Powerpoint</_x0022_Type_x0022_>
    <Comment xmlns="3f9d2f2a-dab6-477c-9ff9-a17a8ef1facc" xsi:nil="true"/>
    <Language xmlns="3f9d2f2a-dab6-477c-9ff9-a17a8ef1facc">Russian</Language>
    <Format xmlns="3f9d2f2a-dab6-477c-9ff9-a17a8ef1facc">Metric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B2B9AF9C61C41A49519775ACDE4F9" ma:contentTypeVersion="6" ma:contentTypeDescription="Create a new document." ma:contentTypeScope="" ma:versionID="b760ce3ff23e721bc8c1f5ca02341aae">
  <xsd:schema xmlns:xsd="http://www.w3.org/2001/XMLSchema" xmlns:p="http://schemas.microsoft.com/office/2006/metadata/properties" xmlns:ns2="3f9d2f2a-dab6-477c-9ff9-a17a8ef1facc" targetNamespace="http://schemas.microsoft.com/office/2006/metadata/properties" ma:root="true" ma:fieldsID="db3780e649be81928e9d3be2e2240018" ns2:_="">
    <xsd:import namespace="3f9d2f2a-dab6-477c-9ff9-a17a8ef1facc"/>
    <xsd:element name="properties">
      <xsd:complexType>
        <xsd:sequence>
          <xsd:element name="documentManagement">
            <xsd:complexType>
              <xsd:all>
                <xsd:element ref="ns2:_x0022_Type_x0022_"/>
                <xsd:element ref="ns2:Language" minOccurs="0"/>
                <xsd:element ref="ns2:Application" minOccurs="0"/>
                <xsd:element ref="ns2:Product" minOccurs="0"/>
                <xsd:element ref="ns2:Format" minOccurs="0"/>
                <xsd:element ref="ns2:Com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d2f2a-dab6-477c-9ff9-a17a8ef1facc" elementFormDefault="qualified">
    <xsd:import namespace="http://schemas.microsoft.com/office/2006/documentManagement/types"/>
    <xsd:element name="_x0022_Type_x0022_" ma:index="8" ma:displayName="Category" ma:format="Dropdown" ma:internalName="_x0022_Type_x0022_">
      <xsd:simpleType>
        <xsd:restriction base="dms:Choice">
          <xsd:enumeration value="Brochures"/>
          <xsd:enumeration value="Certificates"/>
          <xsd:enumeration value="Powerpoint"/>
          <xsd:enumeration value="SDS"/>
          <xsd:enumeration value="Specification"/>
          <xsd:enumeration value="Not set/Unknown"/>
          <xsd:enumeration value="Application guides"/>
          <xsd:enumeration value="Handling guides"/>
          <xsd:enumeration value="Technical information"/>
          <xsd:enumeration value="General information"/>
          <xsd:enumeration value="Launching documents"/>
        </xsd:restriction>
      </xsd:simpleType>
    </xsd:element>
    <xsd:element name="Language" ma:index="9" nillable="true" ma:displayName="Language" ma:format="Dropdown" ma:internalName="Language">
      <xsd:simpleType>
        <xsd:restriction base="dms:Choice">
          <xsd:enumeration value="Chinese"/>
          <xsd:enumeration value="English"/>
          <xsd:enumeration value="English Metric"/>
          <xsd:enumeration value="English Imperial"/>
          <xsd:enumeration value="French"/>
          <xsd:enumeration value="German"/>
          <xsd:enumeration value="Italian"/>
          <xsd:enumeration value="Japanese"/>
          <xsd:enumeration value="Polish"/>
          <xsd:enumeration value="Portuguese"/>
          <xsd:enumeration value="Russian"/>
          <xsd:enumeration value="Spanish"/>
          <xsd:enumeration value="Spanish Metric"/>
          <xsd:enumeration value="Spanish Imperial"/>
          <xsd:enumeration value="Swedish"/>
        </xsd:restriction>
      </xsd:simpleType>
    </xsd:element>
    <xsd:element name="Application" ma:index="10" nillable="true" ma:displayName="Application area" ma:format="Dropdown" ma:internalName="Application">
      <xsd:simpleType>
        <xsd:restriction base="dms:Choice">
          <xsd:enumeration value="Elastomers"/>
          <xsd:enumeration value="Explosives"/>
          <xsd:enumeration value="General"/>
          <xsd:enumeration value="Handling"/>
          <xsd:enumeration value="Leather"/>
          <xsd:enumeration value="Launching 1"/>
          <xsd:enumeration value="Launching 2"/>
          <xsd:enumeration value="Nonwoven"/>
          <xsd:enumeration value="Paint"/>
          <xsd:enumeration value="Paper &amp; Board"/>
          <xsd:enumeration value="Printing inks"/>
          <xsd:enumeration value="Properties"/>
          <xsd:enumeration value="Sealants &amp; Adhesives"/>
          <xsd:enumeration value="Special"/>
          <xsd:enumeration value="Thermoplastics"/>
          <xsd:enumeration value="Thermosets"/>
          <xsd:enumeration value="Underbody coatings"/>
        </xsd:restriction>
      </xsd:simpleType>
    </xsd:element>
    <xsd:element name="Product" ma:index="11" nillable="true" ma:displayName="Product" ma:format="Dropdown" ma:internalName="Product">
      <xsd:simpleType>
        <xsd:restriction base="dms:Choice">
          <xsd:enumeration value="All (zip)"/>
          <xsd:enumeration value="DE"/>
          <xsd:enumeration value="DU"/>
          <xsd:enumeration value="MB"/>
          <xsd:enumeration value="SL"/>
          <xsd:enumeration value="WE"/>
          <xsd:enumeration value="WU"/>
          <xsd:enumeration value="FG"/>
          <xsd:enumeration value="N/A"/>
        </xsd:restriction>
      </xsd:simpleType>
    </xsd:element>
    <xsd:element name="Format" ma:index="12" nillable="true" ma:displayName="Format" ma:format="RadioButtons" ma:internalName="Format">
      <xsd:simpleType>
        <xsd:restriction base="dms:Choice">
          <xsd:enumeration value="Metric"/>
          <xsd:enumeration value="Imperial"/>
          <xsd:enumeration value="--"/>
        </xsd:restriction>
      </xsd:simpleType>
    </xsd:element>
    <xsd:element name="Comment" ma:index="13" nillable="true" ma:displayName="Comment" ma:internalName="Comment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64CA513-4435-4ECA-8952-6695333EA779}">
  <ds:schemaRefs>
    <ds:schemaRef ds:uri="http://schemas.microsoft.com/office/2006/metadata/properties"/>
    <ds:schemaRef ds:uri="http://schemas.openxmlformats.org/package/2006/metadata/core-properties"/>
    <ds:schemaRef ds:uri="3f9d2f2a-dab6-477c-9ff9-a17a8ef1facc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B663A8-4C89-4AA9-AAED-6834D45BF5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A036B-4878-4F0A-A923-2177272A7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d2f2a-dab6-477c-9ff9-a17a8ef1fac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AN_Template_4x3_Turquoise</Template>
  <TotalTime>0</TotalTime>
  <Words>216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AN_Template_4x3_Turquoise</vt:lpstr>
      <vt:lpstr>think-cell Slide</vt:lpstr>
      <vt:lpstr>Worksheet</vt:lpstr>
      <vt:lpstr>Обращение с Expancel DE без пыли</vt:lpstr>
      <vt:lpstr>Портативная система подачи  Expancel DE/DET</vt:lpstr>
      <vt:lpstr>Портативная система подачи  Expancel DE/DET</vt:lpstr>
      <vt:lpstr>Обращение с Expancel DE без пыли</vt:lpstr>
      <vt:lpstr>Обращение с Expancel DE без пыли</vt:lpstr>
      <vt:lpstr>Обращение с Expancel DE без пыли</vt:lpstr>
      <vt:lpstr>Обращение с Expancel DE без пыли</vt:lpstr>
      <vt:lpstr>Калибровочная кривая для перистальтического насоса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free handling presentation 26112013 Russian</dc:title>
  <dc:creator>CAV.nl</dc:creator>
  <dc:description>AN Template 4x3 v2.0 March2013</dc:description>
  <cp:lastModifiedBy>AkzoNobel</cp:lastModifiedBy>
  <cp:revision>22</cp:revision>
  <dcterms:created xsi:type="dcterms:W3CDTF">2013-03-20T09:52:09Z</dcterms:created>
  <dcterms:modified xsi:type="dcterms:W3CDTF">2016-08-19T05:45:27Z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AN_Reference_4x3_Blue-2702_v2.3</vt:lpwstr>
  </property>
  <property fmtid="{D5CDD505-2E9C-101B-9397-08002B2CF9AE}" pid="4" name="ArticulateGUID">
    <vt:lpwstr>DD74C3AD-B2DD-4697-A911-5C242F2A24EE</vt:lpwstr>
  </property>
  <property fmtid="{D5CDD505-2E9C-101B-9397-08002B2CF9AE}" pid="5" name="ArticulateProjectFull">
    <vt:lpwstr>Z:\2013\AkzoNobel\templates_v2.1\AN_Template_Blue_FEB_2013\AN_Reference_4x3_Blue-2802_v2.6.ppta</vt:lpwstr>
  </property>
  <property fmtid="{D5CDD505-2E9C-101B-9397-08002B2CF9AE}" pid="6" name="ContentTypeId">
    <vt:lpwstr>0x010100687B2B9AF9C61C41A49519775ACDE4F9</vt:lpwstr>
  </property>
  <property fmtid="{D5CDD505-2E9C-101B-9397-08002B2CF9AE}" pid="7" name="Brand">
    <vt:lpwstr>For Expancel</vt:lpwstr>
  </property>
  <property fmtid="{D5CDD505-2E9C-101B-9397-08002B2CF9AE}" pid="8" name=":">
    <vt:lpwstr>Presentation</vt:lpwstr>
  </property>
  <property fmtid="{D5CDD505-2E9C-101B-9397-08002B2CF9AE}" pid="9" name="Office version:">
    <vt:lpwstr>c. 2010</vt:lpwstr>
  </property>
  <property fmtid="{D5CDD505-2E9C-101B-9397-08002B2CF9AE}" pid="10" name="Style">
    <vt:lpwstr>N/A</vt:lpwstr>
  </property>
</Properties>
</file>